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1pPr>
    <a:lvl2pPr marL="0" marR="0" indent="3429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2pPr>
    <a:lvl3pPr marL="0" marR="0" indent="6858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3pPr>
    <a:lvl4pPr marL="0" marR="0" indent="10287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4pPr>
    <a:lvl5pPr marL="0" marR="0" indent="13716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5pPr>
    <a:lvl6pPr marL="0" marR="0" indent="17145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6pPr>
    <a:lvl7pPr marL="0" marR="0" indent="20574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7pPr>
    <a:lvl8pPr marL="0" marR="0" indent="24003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8pPr>
    <a:lvl9pPr marL="0" marR="0" indent="2743200" algn="l" defTabSz="584200" rtl="0" fontAlgn="auto" latinLnBrk="0" hangingPunct="0">
      <a:lnSpc>
        <a:spcPct val="100000"/>
      </a:lnSpc>
      <a:spcBef>
        <a:spcPts val="1400"/>
      </a:spcBef>
      <a:spcAft>
        <a:spcPts val="0"/>
      </a:spcAft>
      <a:buClrTx/>
      <a:buSzTx/>
      <a:buFontTx/>
      <a:buNone/>
      <a:tabLst/>
      <a:defRPr b="0" baseline="0" cap="none" i="1" spc="28" strike="noStrike" sz="2800" u="none" kumimoji="0" normalizeH="0">
        <a:ln>
          <a:noFill/>
        </a:ln>
        <a:solidFill>
          <a:srgbClr val="5C5C5C"/>
        </a:solidFill>
        <a:effectLst/>
        <a:uFillTx/>
        <a:latin typeface="Iowan Old Style"/>
        <a:ea typeface="Iowan Old Style"/>
        <a:cs typeface="Iowan Old Style"/>
        <a:sym typeface="Iowan Old Styl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36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0" cap="flat">
              <a:noFill/>
              <a:miter lim="400000"/>
            </a:ln>
          </a:bottom>
          <a:insideH>
            <a:ln w="12700" cap="flat">
              <a:solidFill>
                <a:srgbClr val="EBEBEB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-522454"/>
              <a:satOff val="1153"/>
              <a:lumOff val="13444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Iowan Old Style"/>
          <a:ea typeface="Iowan Old Style"/>
          <a:cs typeface="Iowan Old Styl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chemeClr val="accent2">
          <a:satOff val="-3676"/>
          <a:lumOff val="-12171"/>
        </a:schemeClr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508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808251"/>
              </a:solidFill>
              <a:prstDash val="solid"/>
              <a:miter lim="400000"/>
            </a:ln>
          </a:left>
          <a:right>
            <a:ln w="12700" cap="flat">
              <a:solidFill>
                <a:srgbClr val="808251"/>
              </a:solidFill>
              <a:prstDash val="solid"/>
              <a:miter lim="400000"/>
            </a:ln>
          </a:right>
          <a:top>
            <a:ln w="12700" cap="flat">
              <a:solidFill>
                <a:srgbClr val="808251"/>
              </a:solidFill>
              <a:prstDash val="solid"/>
              <a:miter lim="400000"/>
            </a:ln>
          </a:top>
          <a:bottom>
            <a:ln w="12700" cap="flat">
              <a:solidFill>
                <a:srgbClr val="808251"/>
              </a:solidFill>
              <a:prstDash val="solid"/>
              <a:miter lim="400000"/>
            </a:ln>
          </a:bottom>
          <a:insideH>
            <a:ln w="12700" cap="flat">
              <a:solidFill>
                <a:srgbClr val="808251"/>
              </a:solidFill>
              <a:prstDash val="solid"/>
              <a:miter lim="400000"/>
            </a:ln>
          </a:insideH>
          <a:insideV>
            <a:ln w="12700" cap="flat">
              <a:solidFill>
                <a:srgbClr val="808251"/>
              </a:solidFill>
              <a:prstDash val="solid"/>
              <a:miter lim="400000"/>
            </a:ln>
          </a:insideV>
        </a:tcBdr>
        <a:fill>
          <a:solidFill>
            <a:srgbClr val="8F9541">
              <a:alpha val="75000"/>
            </a:srgbClr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A8A861">
              <a:alpha val="27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solidFill>
                <a:srgbClr val="FFFDEF"/>
              </a:solidFill>
              <a:prstDash val="solid"/>
              <a:miter lim="400000"/>
            </a:ln>
          </a:left>
          <a:right>
            <a:ln w="12700" cap="flat">
              <a:solidFill>
                <a:srgbClr val="FFFDEF"/>
              </a:solidFill>
              <a:prstDash val="solid"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DEF"/>
              </a:solidFill>
              <a:prstDash val="solid"/>
              <a:miter lim="400000"/>
            </a:ln>
          </a:top>
          <a:bottom>
            <a:ln w="12700" cap="flat">
              <a:solidFill>
                <a:srgbClr val="FFFDEF"/>
              </a:solidFill>
              <a:prstDash val="solid"/>
              <a:miter lim="400000"/>
            </a:ln>
          </a:bottom>
          <a:insideH>
            <a:ln w="12700" cap="flat">
              <a:solidFill>
                <a:srgbClr val="FFFDE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CBCBCB">
              <a:alpha val="36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bottom>
          <a:insideH>
            <a:ln w="25400" cap="flat">
              <a:solidFill>
                <a:schemeClr val="accent3">
                  <a:hueOff val="-256224"/>
                  <a:satOff val="-13732"/>
                  <a:lumOff val="-19712"/>
                  <a:alpha val="61000"/>
                </a:scheme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wholeTbl>
    <a:band2H>
      <a:tcTxStyle b="def" i="def"/>
      <a:tcStyle>
        <a:tcBdr/>
        <a:fill>
          <a:solidFill>
            <a:srgbClr val="AEAEAE">
              <a:alpha val="25000"/>
            </a:srgbClr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797B80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BCBCB">
              <a:alpha val="25000"/>
            </a:srgbClr>
          </a:solidFill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51504B">
              <a:alpha val="8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Iowan Old Style"/>
          <a:ea typeface="Iowan Old Style"/>
          <a:cs typeface="Iowan Old Styl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5C5C5C"/>
              </a:solidFill>
              <a:prstDash val="solid"/>
              <a:miter lim="400000"/>
            </a:ln>
          </a:right>
          <a:top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5C5C5C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DIN Alternate"/>
          <a:ea typeface="DIN Alternate"/>
          <a:cs typeface="DIN Alternate"/>
        </a:font>
        <a:srgbClr val="5C5C5C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5C5C5C"/>
              </a:solidFill>
              <a:prstDash val="solid"/>
              <a:miter lim="400000"/>
            </a:ln>
          </a:bottom>
          <a:insideH>
            <a:ln w="12700" cap="flat">
              <a:solidFill>
                <a:srgbClr val="5C5C5C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"/>
          <p:cNvSpPr/>
          <p:nvPr>
            <p:ph type="body" sz="quarter" idx="13"/>
          </p:nvPr>
        </p:nvSpPr>
        <p:spPr>
          <a:xfrm>
            <a:off x="571500" y="5588000"/>
            <a:ext cx="1187578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2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3" name="Body Level One…"/>
          <p:cNvSpPr txBox="1"/>
          <p:nvPr>
            <p:ph type="body" sz="half" idx="1"/>
          </p:nvPr>
        </p:nvSpPr>
        <p:spPr>
          <a:xfrm>
            <a:off x="571500" y="5676900"/>
            <a:ext cx="11861800" cy="326390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ctr">
              <a:lnSpc>
                <a:spcPct val="70000"/>
              </a:lnSpc>
              <a:spcBef>
                <a:spcPts val="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88552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“"/>
          <p:cNvSpPr txBox="1"/>
          <p:nvPr/>
        </p:nvSpPr>
        <p:spPr>
          <a:xfrm>
            <a:off x="508000" y="1771650"/>
            <a:ext cx="1697832" cy="3175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lnSpc>
                <a:spcPct val="8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b="1" i="0" spc="0" sz="21000">
                <a:solidFill>
                  <a:srgbClr val="E4E4E4"/>
                </a:solidFill>
                <a:latin typeface="Baskerville"/>
                <a:ea typeface="Baskerville"/>
                <a:cs typeface="Baskerville"/>
                <a:sym typeface="Baskerville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02" name="Type a quote here."/>
          <p:cNvSpPr txBox="1"/>
          <p:nvPr>
            <p:ph type="body" sz="quarter" idx="13"/>
          </p:nvPr>
        </p:nvSpPr>
        <p:spPr>
          <a:xfrm>
            <a:off x="1943100" y="3870536"/>
            <a:ext cx="10490200" cy="9398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spcBef>
                <a:spcPts val="1600"/>
              </a:spcBef>
              <a:buSzTx/>
              <a:buFontTx/>
              <a:buNone/>
              <a:defRPr sz="4800">
                <a:solidFill>
                  <a:srgbClr val="747676"/>
                </a:solidFill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03" name="-Johnny Appleseed"/>
          <p:cNvSpPr txBox="1"/>
          <p:nvPr>
            <p:ph type="body" sz="quarter" idx="14"/>
          </p:nvPr>
        </p:nvSpPr>
        <p:spPr>
          <a:xfrm>
            <a:off x="1943100" y="7772400"/>
            <a:ext cx="10490200" cy="9398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70000"/>
              </a:lnSpc>
              <a:spcBef>
                <a:spcPts val="1600"/>
              </a:spcBef>
              <a:buSzTx/>
              <a:buFontTx/>
              <a:buNone/>
              <a:defRPr i="1" sz="4800">
                <a:solidFill>
                  <a:srgbClr val="6B6D6D"/>
                </a:solidFill>
              </a:defRPr>
            </a:lvl1pPr>
          </a:lstStyle>
          <a:p>
            <a:pPr/>
            <a:r>
              <a:t>-Johnny Appleseed</a:t>
            </a:r>
          </a:p>
        </p:txBody>
      </p:sp>
      <p:sp>
        <p:nvSpPr>
          <p:cNvPr id="10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118295074_2675x2907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118295074_2675x2907.jpeg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Rectangle"/>
          <p:cNvSpPr/>
          <p:nvPr>
            <p:ph type="body" sz="half" idx="14"/>
          </p:nvPr>
        </p:nvSpPr>
        <p:spPr>
          <a:xfrm>
            <a:off x="0" y="5422900"/>
            <a:ext cx="13004800" cy="3606800"/>
          </a:xfrm>
          <a:prstGeom prst="rect">
            <a:avLst/>
          </a:prstGeom>
          <a:solidFill>
            <a:srgbClr val="FFFFFF"/>
          </a:solidFill>
        </p:spPr>
        <p:txBody>
          <a:bodyPr anchor="ctr">
            <a:noAutofit/>
          </a:bodyPr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23" name="Line"/>
          <p:cNvSpPr/>
          <p:nvPr>
            <p:ph type="body" sz="quarter" idx="15"/>
          </p:nvPr>
        </p:nvSpPr>
        <p:spPr>
          <a:xfrm flipV="1">
            <a:off x="571500" y="7619996"/>
            <a:ext cx="11874500" cy="4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xfrm>
            <a:off x="571500" y="5562600"/>
            <a:ext cx="11861800" cy="22098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5" name="Body Level One…"/>
          <p:cNvSpPr txBox="1"/>
          <p:nvPr>
            <p:ph type="body" sz="quarter" idx="1"/>
          </p:nvPr>
        </p:nvSpPr>
        <p:spPr>
          <a:xfrm>
            <a:off x="571500" y="7670800"/>
            <a:ext cx="11861800" cy="1231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Text"/>
          <p:cNvSpPr txBox="1"/>
          <p:nvPr>
            <p:ph type="title"/>
          </p:nvPr>
        </p:nvSpPr>
        <p:spPr>
          <a:xfrm>
            <a:off x="571500" y="571500"/>
            <a:ext cx="11861800" cy="518160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lide Number"/>
          <p:cNvSpPr txBox="1"/>
          <p:nvPr>
            <p:ph type="sldNum" sz="quarter" idx="2"/>
          </p:nvPr>
        </p:nvSpPr>
        <p:spPr>
          <a:xfrm>
            <a:off x="12083465" y="9189156"/>
            <a:ext cx="309365" cy="342901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182429520_1646x1646.jpeg"/>
          <p:cNvSpPr/>
          <p:nvPr>
            <p:ph type="pic" idx="13"/>
          </p:nvPr>
        </p:nvSpPr>
        <p:spPr>
          <a:xfrm>
            <a:off x="7531100" y="0"/>
            <a:ext cx="54737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2" name="Line"/>
          <p:cNvSpPr/>
          <p:nvPr>
            <p:ph type="body" sz="quarter" idx="14"/>
          </p:nvPr>
        </p:nvSpPr>
        <p:spPr>
          <a:xfrm flipV="1">
            <a:off x="571500" y="7619998"/>
            <a:ext cx="6451600" cy="3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571500" y="571500"/>
            <a:ext cx="6451600" cy="7213600"/>
          </a:xfrm>
          <a:prstGeom prst="rect">
            <a:avLst/>
          </a:prstGeom>
        </p:spPr>
        <p:txBody>
          <a:bodyPr anchor="b"/>
          <a:lstStyle>
            <a:lvl1pPr algn="r">
              <a:lnSpc>
                <a:spcPct val="80000"/>
              </a:lnSpc>
              <a:spcBef>
                <a:spcPts val="0"/>
              </a:spcBef>
              <a:defRPr sz="12100">
                <a:solidFill>
                  <a:srgbClr val="5C5C5C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571500" y="7670800"/>
            <a:ext cx="6451600" cy="1358900"/>
          </a:xfrm>
          <a:prstGeom prst="rect">
            <a:avLst/>
          </a:prstGeom>
        </p:spPr>
        <p:txBody>
          <a:bodyPr/>
          <a:lstStyle>
            <a:lvl1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1pPr>
            <a:lvl2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2pPr>
            <a:lvl3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3pPr>
            <a:lvl4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4pPr>
            <a:lvl5pPr marL="0" indent="0" algn="r">
              <a:lnSpc>
                <a:spcPct val="70000"/>
              </a:lnSpc>
              <a:spcBef>
                <a:spcPts val="600"/>
              </a:spcBef>
              <a:buSzTx/>
              <a:buFontTx/>
              <a:buNone/>
              <a:defRPr i="1" sz="4800">
                <a:solidFill>
                  <a:srgbClr val="747676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xfrm>
            <a:off x="12092513" y="9194800"/>
            <a:ext cx="309365" cy="3429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3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Line"/>
          <p:cNvSpPr/>
          <p:nvPr>
            <p:ph type="body" sz="quarter" idx="13"/>
          </p:nvPr>
        </p:nvSpPr>
        <p:spPr>
          <a:xfrm>
            <a:off x="571500" y="1574800"/>
            <a:ext cx="118618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118295074_2675x2907.jpeg"/>
          <p:cNvSpPr/>
          <p:nvPr>
            <p:ph type="pic" idx="13"/>
          </p:nvPr>
        </p:nvSpPr>
        <p:spPr>
          <a:xfrm>
            <a:off x="0" y="0"/>
            <a:ext cx="64389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72" name="Line"/>
          <p:cNvSpPr/>
          <p:nvPr>
            <p:ph type="body" sz="quarter" idx="14"/>
          </p:nvPr>
        </p:nvSpPr>
        <p:spPr>
          <a:xfrm>
            <a:off x="7023100" y="1574800"/>
            <a:ext cx="5397500" cy="0"/>
          </a:xfrm>
          <a:prstGeom prst="line">
            <a:avLst/>
          </a:prstGeom>
          <a:ln w="38100" cap="rnd">
            <a:solidFill>
              <a:srgbClr val="747676"/>
            </a:solidFill>
            <a:custDash>
              <a:ds d="100000" sp="200000"/>
            </a:custDash>
            <a:round/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73" name="Title Text"/>
          <p:cNvSpPr txBox="1"/>
          <p:nvPr>
            <p:ph type="title"/>
          </p:nvPr>
        </p:nvSpPr>
        <p:spPr>
          <a:xfrm>
            <a:off x="7023100" y="723900"/>
            <a:ext cx="53975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4" name="Body Level One…"/>
          <p:cNvSpPr txBox="1"/>
          <p:nvPr>
            <p:ph type="body" sz="half" idx="1"/>
          </p:nvPr>
        </p:nvSpPr>
        <p:spPr>
          <a:xfrm>
            <a:off x="7023100" y="1803400"/>
            <a:ext cx="5397500" cy="7226300"/>
          </a:xfrm>
          <a:prstGeom prst="rect">
            <a:avLst/>
          </a:prstGeom>
        </p:spPr>
        <p:txBody>
          <a:bodyPr/>
          <a:lstStyle>
            <a:lvl1pPr marL="406400" indent="-406400">
              <a:defRPr sz="2800"/>
            </a:lvl1pPr>
            <a:lvl2pPr marL="812800" indent="-406400">
              <a:defRPr sz="2800"/>
            </a:lvl2pPr>
            <a:lvl3pPr marL="1219200" indent="-406400">
              <a:defRPr sz="2800"/>
            </a:lvl3pPr>
            <a:lvl4pPr marL="1625600" indent="-406400">
              <a:defRPr sz="2800"/>
            </a:lvl4pPr>
            <a:lvl5pPr marL="2032000" indent="-406400"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118295074_2675x2907.jpeg"/>
          <p:cNvSpPr/>
          <p:nvPr>
            <p:ph type="pic" idx="13"/>
          </p:nvPr>
        </p:nvSpPr>
        <p:spPr>
          <a:xfrm>
            <a:off x="571500" y="571500"/>
            <a:ext cx="7429500" cy="7315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1" name="182741592_1098x949.jpeg"/>
          <p:cNvSpPr/>
          <p:nvPr>
            <p:ph type="pic" sz="quarter" idx="14"/>
          </p:nvPr>
        </p:nvSpPr>
        <p:spPr>
          <a:xfrm>
            <a:off x="8128000" y="5715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2" name="182429520_1646x1646.jpeg"/>
          <p:cNvSpPr/>
          <p:nvPr>
            <p:ph type="pic" sz="quarter" idx="15"/>
          </p:nvPr>
        </p:nvSpPr>
        <p:spPr>
          <a:xfrm>
            <a:off x="8128000" y="4292600"/>
            <a:ext cx="4305300" cy="359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Body Level One…"/>
          <p:cNvSpPr txBox="1"/>
          <p:nvPr>
            <p:ph type="body" sz="quarter" idx="1"/>
          </p:nvPr>
        </p:nvSpPr>
        <p:spPr>
          <a:xfrm>
            <a:off x="571500" y="8051800"/>
            <a:ext cx="11861800" cy="1333500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1400"/>
              </a:spcBef>
              <a:buSzTx/>
              <a:buFontTx/>
              <a:buNone/>
              <a:defRPr i="1" spc="28" sz="2800"/>
            </a:lvl1pPr>
            <a:lvl2pPr marL="0" indent="0">
              <a:spcBef>
                <a:spcPts val="1400"/>
              </a:spcBef>
              <a:buSzTx/>
              <a:buFontTx/>
              <a:buNone/>
              <a:defRPr i="1" spc="28" sz="2800"/>
            </a:lvl2pPr>
            <a:lvl3pPr marL="0" indent="0">
              <a:spcBef>
                <a:spcPts val="1400"/>
              </a:spcBef>
              <a:buSzTx/>
              <a:buFontTx/>
              <a:buNone/>
              <a:defRPr i="1" spc="28" sz="2800"/>
            </a:lvl3pPr>
            <a:lvl4pPr marL="0" indent="0">
              <a:spcBef>
                <a:spcPts val="1400"/>
              </a:spcBef>
              <a:buSzTx/>
              <a:buFontTx/>
              <a:buNone/>
              <a:defRPr i="1" spc="28" sz="2800"/>
            </a:lvl4pPr>
            <a:lvl5pPr marL="0" indent="0">
              <a:spcBef>
                <a:spcPts val="1400"/>
              </a:spcBef>
              <a:buSzTx/>
              <a:buFontTx/>
              <a:buNone/>
              <a:defRPr i="1" spc="28"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571500" y="723900"/>
            <a:ext cx="118618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571500" y="1803400"/>
            <a:ext cx="11861800" cy="7226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81047" y="9194800"/>
            <a:ext cx="309365" cy="3429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spcBef>
                <a:spcPts val="0"/>
              </a:spcBef>
              <a:defRPr i="0" spc="0" sz="1600">
                <a:solidFill>
                  <a:srgbClr val="747676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3429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6858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10287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13716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7145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20574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24003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2743200" algn="l" defTabSz="584200" rtl="0" latinLnBrk="0">
        <a:lnSpc>
          <a:spcPct val="100000"/>
        </a:lnSpc>
        <a:spcBef>
          <a:spcPts val="2300"/>
        </a:spcBef>
        <a:spcAft>
          <a:spcPts val="0"/>
        </a:spcAft>
        <a:buClrTx/>
        <a:buSzTx/>
        <a:buFontTx/>
        <a:buNone/>
        <a:tabLst/>
        <a:defRPr b="0" baseline="0" cap="all" i="0" spc="0" strike="noStrike" sz="5200" u="none">
          <a:ln>
            <a:noFill/>
          </a:ln>
          <a:solidFill>
            <a:srgbClr val="747676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699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1pPr>
      <a:lvl2pPr marL="9398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2pPr>
      <a:lvl3pPr marL="14097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3pPr>
      <a:lvl4pPr marL="18796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4pPr>
      <a:lvl5pPr marL="23495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5pPr>
      <a:lvl6pPr marL="28194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6pPr>
      <a:lvl7pPr marL="32893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7pPr>
      <a:lvl8pPr marL="37592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8pPr>
      <a:lvl9pPr marL="4229100" marR="0" indent="-469900" algn="l" defTabSz="584200" rtl="0" latinLnBrk="0">
        <a:lnSpc>
          <a:spcPct val="100000"/>
        </a:lnSpc>
        <a:spcBef>
          <a:spcPts val="1800"/>
        </a:spcBef>
        <a:spcAft>
          <a:spcPts val="0"/>
        </a:spcAft>
        <a:buClrTx/>
        <a:buSzPct val="75000"/>
        <a:buFont typeface="Zapf Dingbats"/>
        <a:buChar char="➤"/>
        <a:tabLst/>
        <a:defRPr b="0" baseline="0" cap="none" i="0" spc="0" strike="noStrike" sz="3200" u="none">
          <a:ln>
            <a:noFill/>
          </a:ln>
          <a:solidFill>
            <a:srgbClr val="5C5C5C"/>
          </a:solidFill>
          <a:uFillTx/>
          <a:latin typeface="Iowan Old Style"/>
          <a:ea typeface="Iowan Old Style"/>
          <a:cs typeface="Iowan Old Style"/>
          <a:sym typeface="Iowan Old Style"/>
        </a:defRPr>
      </a:lvl9pPr>
    </p:bodyStyle>
    <p:otherStyle>
      <a:lvl1pPr marL="0" marR="0" indent="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Relationship Id="rId4" Type="http://schemas.openxmlformats.org/officeDocument/2006/relationships/image" Target="../media/image19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Relationship Id="rId4" Type="http://schemas.openxmlformats.org/officeDocument/2006/relationships/image" Target="../media/image30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8" Type="http://schemas.openxmlformats.org/officeDocument/2006/relationships/image" Target="../media/image3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w3schools.com" TargetMode="External"/><Relationship Id="rId3" Type="http://schemas.openxmlformats.org/officeDocument/2006/relationships/hyperlink" Target="http://spring.io/projects/spring-boot" TargetMode="External"/><Relationship Id="rId4" Type="http://schemas.openxmlformats.org/officeDocument/2006/relationships/hyperlink" Target="https://www.baeldung.com/spring-boot" TargetMode="External"/><Relationship Id="rId5" Type="http://schemas.openxmlformats.org/officeDocument/2006/relationships/hyperlink" Target="https://www.tutorialspoint.com" TargetMode="External"/><Relationship Id="rId6" Type="http://schemas.openxmlformats.org/officeDocument/2006/relationships/hyperlink" Target="https://stackoverflow.com" TargetMode="Externa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.jpeg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194" t="7974" r="116" b="23208"/>
          <a:stretch>
            <a:fillRect/>
          </a:stretch>
        </p:blipFill>
        <p:spPr>
          <a:xfrm>
            <a:off x="165100" y="0"/>
            <a:ext cx="13004800" cy="9753600"/>
          </a:xfrm>
          <a:prstGeom prst="rect">
            <a:avLst/>
          </a:prstGeom>
        </p:spPr>
      </p:pic>
      <p:sp>
        <p:nvSpPr>
          <p:cNvPr id="129" name="Rectangle"/>
          <p:cNvSpPr/>
          <p:nvPr>
            <p:ph type="body" idx="14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FontTx/>
              <a:buNone/>
              <a:defRPr sz="2400">
                <a:latin typeface="DIN Alternate"/>
                <a:ea typeface="DIN Alternate"/>
                <a:cs typeface="DIN Alternate"/>
                <a:sym typeface="DIN Alternate"/>
              </a:defRPr>
            </a:pPr>
          </a:p>
        </p:txBody>
      </p:sp>
      <p:sp>
        <p:nvSpPr>
          <p:cNvPr id="130" name="Line"/>
          <p:cNvSpPr/>
          <p:nvPr>
            <p:ph type="body" idx="15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1" name="Online Examination syste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 defTabSz="484886">
              <a:defRPr sz="10043"/>
            </a:lvl1pPr>
          </a:lstStyle>
          <a:p>
            <a:pPr/>
            <a:r>
              <a:t>Online Examination system</a:t>
            </a:r>
          </a:p>
        </p:txBody>
      </p:sp>
      <p:sp>
        <p:nvSpPr>
          <p:cNvPr id="132" name="Dhruvkumar D Patel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defTabSz="332993">
              <a:spcBef>
                <a:spcPts val="0"/>
              </a:spcBef>
              <a:defRPr sz="2736"/>
            </a:pPr>
            <a:r>
              <a:t>Dhruvkumar D Patel</a:t>
            </a:r>
          </a:p>
          <a:p>
            <a:pPr defTabSz="332993">
              <a:spcBef>
                <a:spcPts val="0"/>
              </a:spcBef>
              <a:defRPr sz="2736"/>
            </a:pPr>
            <a:r>
              <a:t>Dhaval N Patel</a:t>
            </a:r>
          </a:p>
          <a:p>
            <a:pPr algn="l" defTabSz="332993">
              <a:spcBef>
                <a:spcPts val="0"/>
              </a:spcBef>
              <a:defRPr sz="2736"/>
            </a:pPr>
            <a:r>
              <a:t>Guided By :- Dr Hiren B Patel</a:t>
            </a:r>
          </a:p>
        </p:txBody>
      </p:sp>
      <p:sp>
        <p:nvSpPr>
          <p:cNvPr id="133" name="Slide Number"/>
          <p:cNvSpPr txBox="1"/>
          <p:nvPr>
            <p:ph type="sldNum" sz="quarter" idx="4294967295"/>
          </p:nvPr>
        </p:nvSpPr>
        <p:spPr>
          <a:xfrm>
            <a:off x="12190045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shot 2019-01-10 at 10.25.36 PM.png" descr="Screenshot 2019-01-10 at 10.25.3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5032" y="890945"/>
            <a:ext cx="12754736" cy="797171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76" name="Candidate login…"/>
          <p:cNvGrpSpPr/>
          <p:nvPr/>
        </p:nvGrpSpPr>
        <p:grpSpPr>
          <a:xfrm>
            <a:off x="3197805" y="5981166"/>
            <a:ext cx="5728510" cy="2937288"/>
            <a:chOff x="0" y="0"/>
            <a:chExt cx="5728509" cy="2937287"/>
          </a:xfrm>
        </p:grpSpPr>
        <p:sp>
          <p:nvSpPr>
            <p:cNvPr id="175" name="Candidate login…"/>
            <p:cNvSpPr/>
            <p:nvPr/>
          </p:nvSpPr>
          <p:spPr>
            <a:xfrm>
              <a:off x="71842" y="71842"/>
              <a:ext cx="5584826" cy="27936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0689" y="10482"/>
                  </a:lnTo>
                  <a:lnTo>
                    <a:pt x="309" y="10482"/>
                  </a:lnTo>
                  <a:cubicBezTo>
                    <a:pt x="139" y="10482"/>
                    <a:pt x="0" y="10759"/>
                    <a:pt x="0" y="11099"/>
                  </a:cubicBezTo>
                  <a:lnTo>
                    <a:pt x="0" y="20983"/>
                  </a:lnTo>
                  <a:cubicBezTo>
                    <a:pt x="0" y="21323"/>
                    <a:pt x="139" y="21600"/>
                    <a:pt x="309" y="21600"/>
                  </a:cubicBezTo>
                  <a:lnTo>
                    <a:pt x="11506" y="21600"/>
                  </a:lnTo>
                  <a:cubicBezTo>
                    <a:pt x="11676" y="21600"/>
                    <a:pt x="11815" y="21323"/>
                    <a:pt x="11815" y="20983"/>
                  </a:cubicBezTo>
                  <a:lnTo>
                    <a:pt x="11815" y="12201"/>
                  </a:lnTo>
                  <a:lnTo>
                    <a:pt x="21600" y="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Candidate login </a:t>
              </a:r>
              <a:endParaRPr>
                <a:latin typeface="Times New Roman"/>
                <a:ea typeface="Times New Roman"/>
                <a:cs typeface="Times New Roman"/>
                <a:sym typeface="Times New Roman"/>
              </a:endParaRPr>
            </a:p>
            <a:p>
              <a: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Enter the Username and Password and it will lead the candidates to Exam section</a:t>
              </a:r>
            </a:p>
          </p:txBody>
        </p:sp>
        <p:pic>
          <p:nvPicPr>
            <p:cNvPr id="174" name="Candidate login…" descr="Candidate login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5728511" cy="2937288"/>
            </a:xfrm>
            <a:prstGeom prst="rect">
              <a:avLst/>
            </a:prstGeom>
            <a:effectLst/>
          </p:spPr>
        </p:pic>
      </p:grpSp>
      <p:grpSp>
        <p:nvGrpSpPr>
          <p:cNvPr id="179" name="Admin Login…"/>
          <p:cNvGrpSpPr/>
          <p:nvPr/>
        </p:nvGrpSpPr>
        <p:grpSpPr>
          <a:xfrm>
            <a:off x="9165732" y="5997125"/>
            <a:ext cx="3198432" cy="2685273"/>
            <a:chOff x="0" y="0"/>
            <a:chExt cx="3198430" cy="2685271"/>
          </a:xfrm>
        </p:grpSpPr>
        <p:sp>
          <p:nvSpPr>
            <p:cNvPr id="178" name="Admin Login…"/>
            <p:cNvSpPr/>
            <p:nvPr/>
          </p:nvSpPr>
          <p:spPr>
            <a:xfrm>
              <a:off x="71842" y="71842"/>
              <a:ext cx="3054747" cy="25415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3539" y="0"/>
                  </a:moveTo>
                  <a:lnTo>
                    <a:pt x="2416" y="9380"/>
                  </a:lnTo>
                  <a:lnTo>
                    <a:pt x="564" y="9380"/>
                  </a:lnTo>
                  <a:cubicBezTo>
                    <a:pt x="253" y="9380"/>
                    <a:pt x="0" y="9684"/>
                    <a:pt x="0" y="10058"/>
                  </a:cubicBezTo>
                  <a:lnTo>
                    <a:pt x="0" y="20922"/>
                  </a:lnTo>
                  <a:cubicBezTo>
                    <a:pt x="0" y="21296"/>
                    <a:pt x="253" y="21600"/>
                    <a:pt x="564" y="21600"/>
                  </a:cubicBezTo>
                  <a:lnTo>
                    <a:pt x="21036" y="21600"/>
                  </a:lnTo>
                  <a:cubicBezTo>
                    <a:pt x="21347" y="21600"/>
                    <a:pt x="21600" y="21296"/>
                    <a:pt x="21600" y="20922"/>
                  </a:cubicBezTo>
                  <a:lnTo>
                    <a:pt x="21600" y="10058"/>
                  </a:lnTo>
                  <a:cubicBezTo>
                    <a:pt x="21600" y="9684"/>
                    <a:pt x="21347" y="9380"/>
                    <a:pt x="21036" y="9380"/>
                  </a:cubicBezTo>
                  <a:lnTo>
                    <a:pt x="4664" y="9380"/>
                  </a:lnTo>
                  <a:lnTo>
                    <a:pt x="3539" y="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Admin Login </a:t>
              </a:r>
            </a:p>
            <a:p>
              <a: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Enter the username  and Password and it will lead you to admin functionalities</a:t>
              </a:r>
            </a:p>
          </p:txBody>
        </p:sp>
        <p:pic>
          <p:nvPicPr>
            <p:cNvPr id="177" name="Admin Login…" descr="Admin Login…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3198431" cy="2685272"/>
            </a:xfrm>
            <a:prstGeom prst="rect">
              <a:avLst/>
            </a:prstGeom>
            <a:effectLst/>
          </p:spPr>
        </p:pic>
      </p:grpSp>
      <p:sp>
        <p:nvSpPr>
          <p:cNvPr id="1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Screenshot 2019-01-10 at 2.13.15 PM.png" descr="Screenshot 2019-01-10 at 2.13.15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16" y="812800"/>
            <a:ext cx="13004801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85" name="Different types of Tests"/>
          <p:cNvGrpSpPr/>
          <p:nvPr/>
        </p:nvGrpSpPr>
        <p:grpSpPr>
          <a:xfrm>
            <a:off x="1587681" y="2754503"/>
            <a:ext cx="4824826" cy="4168791"/>
            <a:chOff x="0" y="0"/>
            <a:chExt cx="4824824" cy="4168790"/>
          </a:xfrm>
        </p:grpSpPr>
        <p:sp>
          <p:nvSpPr>
            <p:cNvPr id="184" name="Different types of Tests"/>
            <p:cNvSpPr/>
            <p:nvPr/>
          </p:nvSpPr>
          <p:spPr>
            <a:xfrm>
              <a:off x="71842" y="71842"/>
              <a:ext cx="4681141" cy="4025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618" y="19747"/>
                  </a:lnTo>
                  <a:lnTo>
                    <a:pt x="9618" y="21238"/>
                  </a:lnTo>
                  <a:cubicBezTo>
                    <a:pt x="9618" y="21438"/>
                    <a:pt x="9757" y="21600"/>
                    <a:pt x="9929" y="21600"/>
                  </a:cubicBezTo>
                  <a:lnTo>
                    <a:pt x="21289" y="21600"/>
                  </a:lnTo>
                  <a:cubicBezTo>
                    <a:pt x="21461" y="21600"/>
                    <a:pt x="21600" y="21438"/>
                    <a:pt x="21600" y="21238"/>
                  </a:cubicBezTo>
                  <a:lnTo>
                    <a:pt x="21600" y="18891"/>
                  </a:lnTo>
                  <a:cubicBezTo>
                    <a:pt x="21600" y="18690"/>
                    <a:pt x="21461" y="18529"/>
                    <a:pt x="21289" y="18529"/>
                  </a:cubicBezTo>
                  <a:lnTo>
                    <a:pt x="10484" y="1852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Different types of Tests</a:t>
              </a:r>
            </a:p>
          </p:txBody>
        </p:sp>
        <p:pic>
          <p:nvPicPr>
            <p:cNvPr id="183" name="Different types of Tests" descr="Different types of Tests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4824826" cy="4168792"/>
            </a:xfrm>
            <a:prstGeom prst="rect">
              <a:avLst/>
            </a:prstGeom>
            <a:effectLst/>
          </p:spPr>
        </p:pic>
      </p:grpSp>
      <p:grpSp>
        <p:nvGrpSpPr>
          <p:cNvPr id="188" name="Callout"/>
          <p:cNvGrpSpPr/>
          <p:nvPr/>
        </p:nvGrpSpPr>
        <p:grpSpPr>
          <a:xfrm>
            <a:off x="1552756" y="6147982"/>
            <a:ext cx="4859751" cy="813214"/>
            <a:chOff x="0" y="0"/>
            <a:chExt cx="4859749" cy="813212"/>
          </a:xfrm>
        </p:grpSpPr>
        <p:sp>
          <p:nvSpPr>
            <p:cNvPr id="187" name="Callout"/>
            <p:cNvSpPr/>
            <p:nvPr/>
          </p:nvSpPr>
          <p:spPr>
            <a:xfrm>
              <a:off x="71842" y="71842"/>
              <a:ext cx="4716066" cy="6695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9707" y="8527"/>
                  </a:lnTo>
                  <a:lnTo>
                    <a:pt x="9707" y="19423"/>
                  </a:lnTo>
                  <a:cubicBezTo>
                    <a:pt x="9707" y="20629"/>
                    <a:pt x="9845" y="21600"/>
                    <a:pt x="10016" y="21600"/>
                  </a:cubicBezTo>
                  <a:lnTo>
                    <a:pt x="21291" y="21600"/>
                  </a:lnTo>
                  <a:cubicBezTo>
                    <a:pt x="21462" y="21600"/>
                    <a:pt x="21600" y="20629"/>
                    <a:pt x="21600" y="19423"/>
                  </a:cubicBezTo>
                  <a:lnTo>
                    <a:pt x="21600" y="5314"/>
                  </a:lnTo>
                  <a:cubicBezTo>
                    <a:pt x="21600" y="4108"/>
                    <a:pt x="21462" y="3137"/>
                    <a:pt x="21291" y="3137"/>
                  </a:cubicBezTo>
                  <a:lnTo>
                    <a:pt x="16894" y="313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>
              <a:noFill/>
            </a:ln>
            <a:effectLst/>
          </p:spPr>
          <p:txBody>
            <a:bodyPr wrap="square" lIns="50800" tIns="50800" rIns="50800" bIns="50800" numCol="1" anchor="t">
              <a:noAutofit/>
            </a:bodyPr>
            <a:lstStyle/>
            <a:p>
              <a: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</a:p>
          </p:txBody>
        </p:sp>
        <p:pic>
          <p:nvPicPr>
            <p:cNvPr id="186" name="Callout" descr="Callout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0"/>
              <a:ext cx="4859751" cy="813213"/>
            </a:xfrm>
            <a:prstGeom prst="rect">
              <a:avLst/>
            </a:prstGeom>
            <a:effectLst/>
          </p:spPr>
        </p:pic>
      </p:grpSp>
      <p:grpSp>
        <p:nvGrpSpPr>
          <p:cNvPr id="191" name="Different types of Tests"/>
          <p:cNvGrpSpPr/>
          <p:nvPr/>
        </p:nvGrpSpPr>
        <p:grpSpPr>
          <a:xfrm>
            <a:off x="1915395" y="4944083"/>
            <a:ext cx="4544235" cy="2004632"/>
            <a:chOff x="0" y="0"/>
            <a:chExt cx="4544234" cy="2004630"/>
          </a:xfrm>
        </p:grpSpPr>
        <p:sp>
          <p:nvSpPr>
            <p:cNvPr id="190" name="Different types of Tests"/>
            <p:cNvSpPr/>
            <p:nvPr/>
          </p:nvSpPr>
          <p:spPr>
            <a:xfrm>
              <a:off x="71842" y="71842"/>
              <a:ext cx="4400551" cy="186094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8854" y="17182"/>
                  </a:lnTo>
                  <a:lnTo>
                    <a:pt x="8854" y="20817"/>
                  </a:lnTo>
                  <a:cubicBezTo>
                    <a:pt x="8854" y="21251"/>
                    <a:pt x="9002" y="21600"/>
                    <a:pt x="9185" y="21600"/>
                  </a:cubicBezTo>
                  <a:lnTo>
                    <a:pt x="21269" y="21600"/>
                  </a:lnTo>
                  <a:cubicBezTo>
                    <a:pt x="21452" y="21600"/>
                    <a:pt x="21600" y="21251"/>
                    <a:pt x="21600" y="20817"/>
                  </a:cubicBezTo>
                  <a:lnTo>
                    <a:pt x="21600" y="15740"/>
                  </a:lnTo>
                  <a:cubicBezTo>
                    <a:pt x="21600" y="15307"/>
                    <a:pt x="21452" y="14957"/>
                    <a:pt x="21269" y="14957"/>
                  </a:cubicBezTo>
                  <a:lnTo>
                    <a:pt x="9937" y="14957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7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Different types of Tests</a:t>
              </a:r>
            </a:p>
          </p:txBody>
        </p:sp>
        <p:pic>
          <p:nvPicPr>
            <p:cNvPr id="189" name="Different types of Tests" descr="Different types of Tests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-1" y="0"/>
              <a:ext cx="4544236" cy="2004631"/>
            </a:xfrm>
            <a:prstGeom prst="rect">
              <a:avLst/>
            </a:prstGeom>
            <a:effectLst/>
          </p:spPr>
        </p:pic>
      </p:grpSp>
      <p:sp>
        <p:nvSpPr>
          <p:cNvPr id="1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shot 2019-01-10 at 2.13.31 PM.png" descr="Screenshot 2019-01-10 at 2.13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97" name="Subcategory  of  Java Programming"/>
          <p:cNvGrpSpPr/>
          <p:nvPr/>
        </p:nvGrpSpPr>
        <p:grpSpPr>
          <a:xfrm>
            <a:off x="5349699" y="1321235"/>
            <a:ext cx="3979482" cy="1274382"/>
            <a:chOff x="0" y="0"/>
            <a:chExt cx="3979481" cy="1274380"/>
          </a:xfrm>
        </p:grpSpPr>
        <p:sp>
          <p:nvSpPr>
            <p:cNvPr id="196" name="Subcategory  of  Java Programming"/>
            <p:cNvSpPr/>
            <p:nvPr/>
          </p:nvSpPr>
          <p:spPr>
            <a:xfrm>
              <a:off x="71842" y="71842"/>
              <a:ext cx="3835797" cy="11306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4847" y="0"/>
                  </a:moveTo>
                  <a:cubicBezTo>
                    <a:pt x="4600" y="0"/>
                    <a:pt x="4398" y="684"/>
                    <a:pt x="4398" y="1524"/>
                  </a:cubicBezTo>
                  <a:lnTo>
                    <a:pt x="4398" y="11592"/>
                  </a:lnTo>
                  <a:lnTo>
                    <a:pt x="0" y="21600"/>
                  </a:lnTo>
                  <a:lnTo>
                    <a:pt x="7214" y="16020"/>
                  </a:lnTo>
                  <a:lnTo>
                    <a:pt x="21151" y="16020"/>
                  </a:lnTo>
                  <a:cubicBezTo>
                    <a:pt x="21398" y="16020"/>
                    <a:pt x="21600" y="15343"/>
                    <a:pt x="21600" y="14504"/>
                  </a:cubicBezTo>
                  <a:lnTo>
                    <a:pt x="21600" y="1524"/>
                  </a:lnTo>
                  <a:cubicBezTo>
                    <a:pt x="21600" y="684"/>
                    <a:pt x="21398" y="0"/>
                    <a:pt x="21151" y="0"/>
                  </a:cubicBezTo>
                  <a:lnTo>
                    <a:pt x="4847" y="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Subcategory  of  Java Programming</a:t>
              </a:r>
            </a:p>
          </p:txBody>
        </p:sp>
        <p:pic>
          <p:nvPicPr>
            <p:cNvPr id="195" name="Subcategory  of  Java Programming" descr="Subcategory  of  Java Programmi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3979483" cy="1274381"/>
            </a:xfrm>
            <a:prstGeom prst="rect">
              <a:avLst/>
            </a:prstGeom>
            <a:effectLst/>
          </p:spPr>
        </p:pic>
      </p:grpSp>
      <p:sp>
        <p:nvSpPr>
          <p:cNvPr id="1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creenshot 2019-01-10 at 2.15.28 PM.png" descr="Screenshot 2019-01-10 at 2.15.28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3" name="Text Questions"/>
          <p:cNvGrpSpPr/>
          <p:nvPr/>
        </p:nvGrpSpPr>
        <p:grpSpPr>
          <a:xfrm>
            <a:off x="4552908" y="178355"/>
            <a:ext cx="3898985" cy="1359570"/>
            <a:chOff x="0" y="0"/>
            <a:chExt cx="3898984" cy="1359568"/>
          </a:xfrm>
        </p:grpSpPr>
        <p:sp>
          <p:nvSpPr>
            <p:cNvPr id="202" name="Text Questions"/>
            <p:cNvSpPr/>
            <p:nvPr/>
          </p:nvSpPr>
          <p:spPr>
            <a:xfrm>
              <a:off x="71842" y="71842"/>
              <a:ext cx="3755300" cy="1215885"/>
            </a:xfrm>
            <a:prstGeom prst="roundRect">
              <a:avLst>
                <a:gd name="adj" fmla="val 15668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i="0" spc="0" sz="3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Text Questions</a:t>
              </a:r>
            </a:p>
          </p:txBody>
        </p:sp>
        <p:pic>
          <p:nvPicPr>
            <p:cNvPr id="201" name="Text Questions" descr="Text Questions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3898986" cy="1359569"/>
            </a:xfrm>
            <a:prstGeom prst="rect">
              <a:avLst/>
            </a:prstGeom>
            <a:effectLst/>
          </p:spPr>
        </p:pic>
      </p:grpSp>
      <p:sp>
        <p:nvSpPr>
          <p:cNvPr id="2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creenshot 2019-01-10 at 2.32.39 PM.png" descr="Screenshot 2019-01-10 at 2.32.3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9" name="Results"/>
          <p:cNvGrpSpPr/>
          <p:nvPr/>
        </p:nvGrpSpPr>
        <p:grpSpPr>
          <a:xfrm>
            <a:off x="4605926" y="2175253"/>
            <a:ext cx="3520520" cy="1029175"/>
            <a:chOff x="0" y="0"/>
            <a:chExt cx="3520519" cy="1029173"/>
          </a:xfrm>
        </p:grpSpPr>
        <p:sp>
          <p:nvSpPr>
            <p:cNvPr id="208" name="Results"/>
            <p:cNvSpPr/>
            <p:nvPr/>
          </p:nvSpPr>
          <p:spPr>
            <a:xfrm>
              <a:off x="71842" y="71842"/>
              <a:ext cx="3376836" cy="885490"/>
            </a:xfrm>
            <a:prstGeom prst="roundRect">
              <a:avLst>
                <a:gd name="adj" fmla="val 18710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i="0" spc="0" sz="37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Results</a:t>
              </a:r>
            </a:p>
          </p:txBody>
        </p:sp>
        <p:pic>
          <p:nvPicPr>
            <p:cNvPr id="207" name="Results" descr="Results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3520521" cy="1029174"/>
            </a:xfrm>
            <a:prstGeom prst="rect">
              <a:avLst/>
            </a:prstGeom>
            <a:effectLst/>
          </p:spPr>
        </p:pic>
      </p:grpSp>
      <p:sp>
        <p:nvSpPr>
          <p:cNvPr id="2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Screenshot 2019-01-10 at 2.33.14 PM.png" descr="Screenshot 2019-01-10 at 2.33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15" name="Admin Module…"/>
          <p:cNvGrpSpPr/>
          <p:nvPr/>
        </p:nvGrpSpPr>
        <p:grpSpPr>
          <a:xfrm>
            <a:off x="4968473" y="1813315"/>
            <a:ext cx="3067854" cy="1413685"/>
            <a:chOff x="0" y="0"/>
            <a:chExt cx="3067853" cy="1413684"/>
          </a:xfrm>
        </p:grpSpPr>
        <p:sp>
          <p:nvSpPr>
            <p:cNvPr id="214" name="Admin Module…"/>
            <p:cNvSpPr/>
            <p:nvPr/>
          </p:nvSpPr>
          <p:spPr>
            <a:xfrm>
              <a:off x="71842" y="71842"/>
              <a:ext cx="2924170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/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Admin Module</a:t>
              </a:r>
            </a:p>
            <a:p>
              <a:pPr algn="ctr">
                <a:spcBef>
                  <a:spcPts val="0"/>
                </a:spcBef>
                <a:defRPr i="0" spc="0" sz="2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pPr>
              <a:r>
                <a:t>Inserting new Test</a:t>
              </a:r>
            </a:p>
          </p:txBody>
        </p:sp>
        <p:pic>
          <p:nvPicPr>
            <p:cNvPr id="213" name="Admin Module…" descr="Admin Module…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3067854" cy="1413685"/>
            </a:xfrm>
            <a:prstGeom prst="rect">
              <a:avLst/>
            </a:prstGeom>
            <a:effectLst/>
          </p:spPr>
        </p:pic>
      </p:grpSp>
      <p:grpSp>
        <p:nvGrpSpPr>
          <p:cNvPr id="218" name="Only Excel File"/>
          <p:cNvGrpSpPr/>
          <p:nvPr/>
        </p:nvGrpSpPr>
        <p:grpSpPr>
          <a:xfrm>
            <a:off x="5082282" y="5224017"/>
            <a:ext cx="2699163" cy="1744282"/>
            <a:chOff x="0" y="0"/>
            <a:chExt cx="2699162" cy="1744280"/>
          </a:xfrm>
        </p:grpSpPr>
        <p:sp>
          <p:nvSpPr>
            <p:cNvPr id="217" name="Only Excel File"/>
            <p:cNvSpPr/>
            <p:nvPr/>
          </p:nvSpPr>
          <p:spPr>
            <a:xfrm>
              <a:off x="71842" y="71842"/>
              <a:ext cx="2555479" cy="160059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3482" y="18783"/>
                  </a:lnTo>
                  <a:lnTo>
                    <a:pt x="3482" y="20850"/>
                  </a:lnTo>
                  <a:cubicBezTo>
                    <a:pt x="3482" y="21266"/>
                    <a:pt x="3694" y="21600"/>
                    <a:pt x="3955" y="21600"/>
                  </a:cubicBezTo>
                  <a:lnTo>
                    <a:pt x="21127" y="21600"/>
                  </a:lnTo>
                  <a:cubicBezTo>
                    <a:pt x="21388" y="21600"/>
                    <a:pt x="21600" y="21266"/>
                    <a:pt x="21600" y="20850"/>
                  </a:cubicBezTo>
                  <a:lnTo>
                    <a:pt x="21600" y="15794"/>
                  </a:lnTo>
                  <a:cubicBezTo>
                    <a:pt x="21600" y="15378"/>
                    <a:pt x="21388" y="15039"/>
                    <a:pt x="21127" y="15039"/>
                  </a:cubicBezTo>
                  <a:lnTo>
                    <a:pt x="4820" y="15039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Only Excel File</a:t>
              </a:r>
            </a:p>
          </p:txBody>
        </p:sp>
        <p:pic>
          <p:nvPicPr>
            <p:cNvPr id="216" name="Only Excel File" descr="Only Excel File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0" y="0"/>
              <a:ext cx="2699163" cy="1744281"/>
            </a:xfrm>
            <a:prstGeom prst="rect">
              <a:avLst/>
            </a:prstGeom>
            <a:effectLst/>
          </p:spPr>
        </p:pic>
      </p:grpSp>
      <p:sp>
        <p:nvSpPr>
          <p:cNvPr id="21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creenshot 2019-01-10 at 2.34.59 PM.png" descr="Screenshot 2019-01-10 at 2.34.59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24" name="Excel Document"/>
          <p:cNvGrpSpPr/>
          <p:nvPr/>
        </p:nvGrpSpPr>
        <p:grpSpPr>
          <a:xfrm>
            <a:off x="3052016" y="4296957"/>
            <a:ext cx="3433595" cy="1413686"/>
            <a:chOff x="0" y="0"/>
            <a:chExt cx="3433593" cy="1413684"/>
          </a:xfrm>
        </p:grpSpPr>
        <p:sp>
          <p:nvSpPr>
            <p:cNvPr id="223" name="Excel Document"/>
            <p:cNvSpPr/>
            <p:nvPr/>
          </p:nvSpPr>
          <p:spPr>
            <a:xfrm>
              <a:off x="71842" y="71842"/>
              <a:ext cx="3289910" cy="1270001"/>
            </a:xfrm>
            <a:prstGeom prst="roundRect">
              <a:avLst>
                <a:gd name="adj" fmla="val 15000"/>
              </a:avLst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i="0" spc="0" sz="34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Excel Document</a:t>
              </a:r>
            </a:p>
          </p:txBody>
        </p:sp>
        <p:pic>
          <p:nvPicPr>
            <p:cNvPr id="222" name="Excel Document" descr="Excel Document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0"/>
              <a:ext cx="3433595" cy="1413685"/>
            </a:xfrm>
            <a:prstGeom prst="rect">
              <a:avLst/>
            </a:prstGeom>
            <a:effectLst/>
          </p:spPr>
        </p:pic>
      </p:grpSp>
      <p:sp>
        <p:nvSpPr>
          <p:cNvPr id="22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creenshot 2019-01-10 at 2.36.06 PM.png" descr="Screenshot 2019-01-10 at 2.36.06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0" name="Correct Answer"/>
          <p:cNvGrpSpPr/>
          <p:nvPr/>
        </p:nvGrpSpPr>
        <p:grpSpPr>
          <a:xfrm>
            <a:off x="5094858" y="3015845"/>
            <a:ext cx="2890457" cy="2161397"/>
            <a:chOff x="0" y="0"/>
            <a:chExt cx="2890455" cy="2161396"/>
          </a:xfrm>
        </p:grpSpPr>
        <p:sp>
          <p:nvSpPr>
            <p:cNvPr id="229" name="Correct Answer"/>
            <p:cNvSpPr/>
            <p:nvPr/>
          </p:nvSpPr>
          <p:spPr>
            <a:xfrm>
              <a:off x="71842" y="71842"/>
              <a:ext cx="2746772" cy="20177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21600" y="0"/>
                  </a:moveTo>
                  <a:lnTo>
                    <a:pt x="16653" y="16030"/>
                  </a:lnTo>
                  <a:lnTo>
                    <a:pt x="468" y="16030"/>
                  </a:lnTo>
                  <a:cubicBezTo>
                    <a:pt x="210" y="16030"/>
                    <a:pt x="0" y="16315"/>
                    <a:pt x="0" y="16667"/>
                  </a:cubicBezTo>
                  <a:lnTo>
                    <a:pt x="0" y="20963"/>
                  </a:lnTo>
                  <a:cubicBezTo>
                    <a:pt x="0" y="21315"/>
                    <a:pt x="210" y="21600"/>
                    <a:pt x="468" y="21600"/>
                  </a:cubicBezTo>
                  <a:lnTo>
                    <a:pt x="17505" y="21600"/>
                  </a:lnTo>
                  <a:cubicBezTo>
                    <a:pt x="17764" y="21600"/>
                    <a:pt x="17973" y="21315"/>
                    <a:pt x="17973" y="20963"/>
                  </a:cubicBezTo>
                  <a:lnTo>
                    <a:pt x="17973" y="19527"/>
                  </a:lnTo>
                  <a:lnTo>
                    <a:pt x="21600" y="0"/>
                  </a:lnTo>
                  <a:close/>
                </a:path>
              </a:pathLst>
            </a:custGeom>
            <a:blipFill rotWithShape="1">
              <a:blip r:embed="rId3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Correct Answer</a:t>
              </a:r>
            </a:p>
          </p:txBody>
        </p:sp>
        <p:pic>
          <p:nvPicPr>
            <p:cNvPr id="228" name="Correct Answer" descr="Correct Answer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2890456" cy="2161397"/>
            </a:xfrm>
            <a:prstGeom prst="rect">
              <a:avLst/>
            </a:prstGeom>
            <a:effectLst/>
          </p:spPr>
        </p:pic>
      </p:grpSp>
      <p:grpSp>
        <p:nvGrpSpPr>
          <p:cNvPr id="233" name="Questions"/>
          <p:cNvGrpSpPr/>
          <p:nvPr/>
        </p:nvGrpSpPr>
        <p:grpSpPr>
          <a:xfrm>
            <a:off x="2402527" y="3082139"/>
            <a:ext cx="3314716" cy="4066795"/>
            <a:chOff x="0" y="0"/>
            <a:chExt cx="3314715" cy="4066793"/>
          </a:xfrm>
        </p:grpSpPr>
        <p:sp>
          <p:nvSpPr>
            <p:cNvPr id="232" name="Questions"/>
            <p:cNvSpPr/>
            <p:nvPr/>
          </p:nvSpPr>
          <p:spPr>
            <a:xfrm>
              <a:off x="71842" y="71842"/>
              <a:ext cx="3171032" cy="39231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0" y="0"/>
                  </a:moveTo>
                  <a:lnTo>
                    <a:pt x="10873" y="19341"/>
                  </a:lnTo>
                  <a:lnTo>
                    <a:pt x="10873" y="21375"/>
                  </a:lnTo>
                  <a:cubicBezTo>
                    <a:pt x="10873" y="21500"/>
                    <a:pt x="10997" y="21600"/>
                    <a:pt x="11151" y="21600"/>
                  </a:cubicBezTo>
                  <a:lnTo>
                    <a:pt x="21322" y="21600"/>
                  </a:lnTo>
                  <a:cubicBezTo>
                    <a:pt x="21476" y="21600"/>
                    <a:pt x="21600" y="21500"/>
                    <a:pt x="21600" y="21375"/>
                  </a:cubicBezTo>
                  <a:lnTo>
                    <a:pt x="21600" y="18733"/>
                  </a:lnTo>
                  <a:cubicBezTo>
                    <a:pt x="21600" y="18608"/>
                    <a:pt x="21476" y="18508"/>
                    <a:pt x="21322" y="18508"/>
                  </a:cubicBezTo>
                  <a:lnTo>
                    <a:pt x="11643" y="18508"/>
                  </a:lnTo>
                  <a:lnTo>
                    <a:pt x="0" y="0"/>
                  </a:lnTo>
                  <a:close/>
                </a:path>
              </a:pathLst>
            </a:custGeom>
            <a:blipFill rotWithShape="1">
              <a:blip r:embed="rId5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Questions</a:t>
              </a:r>
            </a:p>
          </p:txBody>
        </p:sp>
        <p:pic>
          <p:nvPicPr>
            <p:cNvPr id="231" name="Questions" descr="Questions"/>
            <p:cNvPicPr>
              <a:picLocks noChangeAspect="0"/>
            </p:cNvPicPr>
            <p:nvPr/>
          </p:nvPicPr>
          <p:blipFill>
            <a:blip r:embed="rId6">
              <a:extLst/>
            </a:blip>
            <a:stretch>
              <a:fillRect/>
            </a:stretch>
          </p:blipFill>
          <p:spPr>
            <a:xfrm>
              <a:off x="-1" y="-1"/>
              <a:ext cx="3314717" cy="4066795"/>
            </a:xfrm>
            <a:prstGeom prst="rect">
              <a:avLst/>
            </a:prstGeom>
            <a:effectLst/>
          </p:spPr>
        </p:pic>
      </p:grpSp>
      <p:grpSp>
        <p:nvGrpSpPr>
          <p:cNvPr id="236" name="Question ID"/>
          <p:cNvGrpSpPr/>
          <p:nvPr/>
        </p:nvGrpSpPr>
        <p:grpSpPr>
          <a:xfrm>
            <a:off x="168534" y="3323224"/>
            <a:ext cx="1679988" cy="2029635"/>
            <a:chOff x="0" y="0"/>
            <a:chExt cx="1679987" cy="2029634"/>
          </a:xfrm>
        </p:grpSpPr>
        <p:sp>
          <p:nvSpPr>
            <p:cNvPr id="235" name="Question ID"/>
            <p:cNvSpPr/>
            <p:nvPr/>
          </p:nvSpPr>
          <p:spPr>
            <a:xfrm>
              <a:off x="71842" y="71842"/>
              <a:ext cx="1536304" cy="18859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1813" y="0"/>
                  </a:moveTo>
                  <a:lnTo>
                    <a:pt x="10691" y="15405"/>
                  </a:lnTo>
                  <a:lnTo>
                    <a:pt x="564" y="15405"/>
                  </a:lnTo>
                  <a:cubicBezTo>
                    <a:pt x="253" y="15405"/>
                    <a:pt x="0" y="15610"/>
                    <a:pt x="0" y="15864"/>
                  </a:cubicBezTo>
                  <a:lnTo>
                    <a:pt x="0" y="21141"/>
                  </a:lnTo>
                  <a:cubicBezTo>
                    <a:pt x="0" y="21394"/>
                    <a:pt x="253" y="21600"/>
                    <a:pt x="564" y="21600"/>
                  </a:cubicBezTo>
                  <a:lnTo>
                    <a:pt x="21036" y="21600"/>
                  </a:lnTo>
                  <a:cubicBezTo>
                    <a:pt x="21347" y="21600"/>
                    <a:pt x="21600" y="21394"/>
                    <a:pt x="21600" y="21141"/>
                  </a:cubicBezTo>
                  <a:lnTo>
                    <a:pt x="21600" y="15864"/>
                  </a:lnTo>
                  <a:cubicBezTo>
                    <a:pt x="21600" y="15610"/>
                    <a:pt x="21347" y="15405"/>
                    <a:pt x="21036" y="15405"/>
                  </a:cubicBezTo>
                  <a:lnTo>
                    <a:pt x="12940" y="15405"/>
                  </a:lnTo>
                  <a:lnTo>
                    <a:pt x="11813" y="0"/>
                  </a:lnTo>
                  <a:close/>
                </a:path>
              </a:pathLst>
            </a:custGeom>
            <a:blipFill rotWithShape="1">
              <a:blip r:embed="rId7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t">
              <a:noAutofit/>
            </a:bodyPr>
            <a:lstStyle>
              <a:lvl1pPr>
                <a:spcBef>
                  <a:spcPts val="0"/>
                </a:spcBef>
                <a:defRPr i="0" spc="0" sz="1800">
                  <a:solidFill>
                    <a:srgbClr val="FFFFFF"/>
                  </a:solidFill>
                  <a:latin typeface="DIN Alternate"/>
                  <a:ea typeface="DIN Alternate"/>
                  <a:cs typeface="DIN Alternate"/>
                  <a:sym typeface="DIN Alternate"/>
                </a:defRPr>
              </a:lvl1pPr>
            </a:lstStyle>
            <a:p>
              <a:pPr/>
              <a:r>
                <a:t>Question ID</a:t>
              </a:r>
            </a:p>
          </p:txBody>
        </p:sp>
        <p:pic>
          <p:nvPicPr>
            <p:cNvPr id="234" name="Question ID" descr="Question ID"/>
            <p:cNvPicPr>
              <a:picLocks noChangeAspect="0"/>
            </p:cNvPicPr>
            <p:nvPr/>
          </p:nvPicPr>
          <p:blipFill>
            <a:blip r:embed="rId8">
              <a:extLst/>
            </a:blip>
            <a:stretch>
              <a:fillRect/>
            </a:stretch>
          </p:blipFill>
          <p:spPr>
            <a:xfrm>
              <a:off x="0" y="0"/>
              <a:ext cx="1679988" cy="2029635"/>
            </a:xfrm>
            <a:prstGeom prst="rect">
              <a:avLst/>
            </a:prstGeom>
            <a:effectLst/>
          </p:spPr>
        </p:pic>
      </p:grpSp>
      <p:sp>
        <p:nvSpPr>
          <p:cNvPr id="23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" name="Screenshot 2019-01-10 at 2.36.14 PM.png" descr="Screenshot 2019-01-10 at 2.36.14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812800"/>
            <a:ext cx="13004800" cy="812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3" name="Scop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Scope</a:t>
            </a:r>
          </a:p>
        </p:txBody>
      </p:sp>
      <p:sp>
        <p:nvSpPr>
          <p:cNvPr id="244" name="Scope of this project is very broad in terms of other manually taking exa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427609" indent="-427609" defTabSz="531622">
              <a:spcBef>
                <a:spcPts val="1600"/>
              </a:spcBef>
              <a:defRPr sz="2912"/>
            </a:pPr>
            <a:r>
              <a:t>Scope of this project is very broad in terms of other manually taking exam </a:t>
            </a:r>
          </a:p>
          <a:p>
            <a:pPr marL="427609" indent="-427609" defTabSz="531622">
              <a:spcBef>
                <a:spcPts val="1600"/>
              </a:spcBef>
              <a:defRPr sz="2912"/>
            </a:pPr>
            <a:r>
              <a:t>Few of them :-</a:t>
            </a:r>
          </a:p>
          <a:p>
            <a:pPr lvl="1" marL="855218" indent="-427609" defTabSz="531622">
              <a:spcBef>
                <a:spcPts val="1600"/>
              </a:spcBef>
              <a:defRPr sz="2912"/>
            </a:pPr>
            <a:r>
              <a:t>Can be used in educational institute as well as in corporate world</a:t>
            </a:r>
          </a:p>
          <a:p>
            <a:pPr lvl="1" marL="855218" indent="-427609" defTabSz="531622">
              <a:spcBef>
                <a:spcPts val="1600"/>
              </a:spcBef>
              <a:defRPr sz="2912"/>
            </a:pPr>
            <a:r>
              <a:t>Can be used anywhere anytime as it is web application</a:t>
            </a:r>
          </a:p>
          <a:p>
            <a:pPr lvl="1" marL="855218" indent="-427609" defTabSz="531622">
              <a:spcBef>
                <a:spcPts val="1600"/>
              </a:spcBef>
              <a:defRPr sz="2912"/>
            </a:pPr>
            <a:r>
              <a:t>No Restriction that examiners to be present when candidate gives test</a:t>
            </a:r>
          </a:p>
          <a:p>
            <a:pPr lvl="1" marL="855218" indent="-427609" defTabSz="531622">
              <a:spcBef>
                <a:spcPts val="1600"/>
              </a:spcBef>
              <a:defRPr sz="2912"/>
            </a:pPr>
            <a:r>
              <a:t>Design to facilitate Administration and User</a:t>
            </a:r>
          </a:p>
          <a:p>
            <a:pPr lvl="1" marL="855218" indent="-427609" defTabSz="531622">
              <a:spcBef>
                <a:spcPts val="1600"/>
              </a:spcBef>
              <a:defRPr sz="2912"/>
            </a:pPr>
            <a:r>
              <a:t>Online Examination designed for educational institutes like School, Colleges and private institute to conduct logic tests of their students employees on regular basis</a:t>
            </a:r>
          </a:p>
        </p:txBody>
      </p:sp>
      <p:sp>
        <p:nvSpPr>
          <p:cNvPr id="24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6" name="Introdu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Introduction</a:t>
            </a:r>
          </a:p>
        </p:txBody>
      </p:sp>
      <p:sp>
        <p:nvSpPr>
          <p:cNvPr id="137" name="The purpose of online test simulator is to take online test in an efficient manner and no time wasting for checking the paper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purpose of online test simulator is to take online test in an efficient manner and no time wasting for checking the paper.</a:t>
            </a:r>
          </a:p>
          <a:p>
            <a:pPr/>
            <a:r>
              <a:t> The main objective of online test simulator is to efficiently evaluate the candidate thoroughly through a fully automated system that not only saves lot of time but also gives fast results</a:t>
            </a:r>
          </a:p>
          <a:p>
            <a:pPr/>
            <a:r>
              <a:t>The effective use of “Online Examination system” , any Educational Institute or training centres can use it to develop their strategy for putting the exam and getting better result on less time </a:t>
            </a:r>
          </a:p>
        </p:txBody>
      </p:sp>
      <p:sp>
        <p:nvSpPr>
          <p:cNvPr id="138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8" name="Conclu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Conclusion</a:t>
            </a:r>
          </a:p>
        </p:txBody>
      </p:sp>
      <p:sp>
        <p:nvSpPr>
          <p:cNvPr id="249" name="Online Examination system is a wed application. The key concept of the application in to minimise the amount of paper work and convert all form of documentation to digital form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Online Examination system is a wed application. The key concept of the application in to minimise the amount of paper work and convert all form of documentation to digital form</a:t>
            </a:r>
          </a:p>
          <a:p>
            <a:pPr/>
            <a:r>
              <a:t>It can be observe that the information require can be obtained with ease and accuracy in the computerised system</a:t>
            </a:r>
          </a:p>
          <a:p>
            <a:pPr/>
            <a:r>
              <a:t>System also produce brief result required by the management</a:t>
            </a:r>
          </a:p>
        </p:txBody>
      </p:sp>
      <p:sp>
        <p:nvSpPr>
          <p:cNvPr id="25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53" name="Bibliograph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33679">
              <a:lnSpc>
                <a:spcPct val="80000"/>
              </a:lnSpc>
              <a:spcBef>
                <a:spcPts val="0"/>
              </a:spcBef>
              <a:defRPr sz="4840">
                <a:solidFill>
                  <a:srgbClr val="5C5C5C"/>
                </a:solidFill>
              </a:defRPr>
            </a:lvl1pPr>
          </a:lstStyle>
          <a:p>
            <a:pPr/>
            <a:r>
              <a:t>Bibliography </a:t>
            </a:r>
          </a:p>
        </p:txBody>
      </p:sp>
      <p:sp>
        <p:nvSpPr>
          <p:cNvPr id="254" name="https://angularjs.or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https://angularjs.org</a:t>
            </a:r>
          </a:p>
          <a:p>
            <a:pPr/>
            <a:r>
              <a:rPr u="sng">
                <a:hlinkClick r:id="rId2" invalidUrl="" action="" tgtFrame="" tooltip="" history="1" highlightClick="0" endSnd="0"/>
              </a:rPr>
              <a:t>https://www.w3schools.com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spring.io/projects/spring-boot</a:t>
            </a:r>
          </a:p>
          <a:p>
            <a:pPr/>
            <a:r>
              <a:rPr u="sng">
                <a:hlinkClick r:id="rId4" invalidUrl="" action="" tgtFrame="" tooltip="" history="1" highlightClick="0" endSnd="0"/>
              </a:rPr>
              <a:t>https://www.baeldung.com/spring-boot</a:t>
            </a:r>
          </a:p>
          <a:p>
            <a:pPr/>
            <a:r>
              <a:rPr u="sng">
                <a:hlinkClick r:id="rId5" invalidUrl="" action="" tgtFrame="" tooltip="" history="1" highlightClick="0" endSnd="0"/>
              </a:rPr>
              <a:t>https://www.tutorialspoint.com</a:t>
            </a:r>
          </a:p>
          <a:p>
            <a:pPr/>
            <a:r>
              <a:rPr u="sng">
                <a:hlinkClick r:id="rId6" invalidUrl="" action="" tgtFrame="" tooltip="" history="1" highlightClick="0" endSnd="0"/>
              </a:rPr>
              <a:t>https://stackoverflow.com</a:t>
            </a:r>
          </a:p>
        </p:txBody>
      </p:sp>
      <p:sp>
        <p:nvSpPr>
          <p:cNvPr id="25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7" name="Image" descr="Image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483" t="978" r="579" b="30723"/>
          <a:stretch>
            <a:fillRect/>
          </a:stretch>
        </p:blipFill>
        <p:spPr>
          <a:prstGeom prst="rect">
            <a:avLst/>
          </a:prstGeom>
        </p:spPr>
      </p:pic>
      <p:grpSp>
        <p:nvGrpSpPr>
          <p:cNvPr id="260" name="THANK YOU"/>
          <p:cNvGrpSpPr/>
          <p:nvPr/>
        </p:nvGrpSpPr>
        <p:grpSpPr>
          <a:xfrm>
            <a:off x="2146952" y="2893059"/>
            <a:ext cx="8710896" cy="3967482"/>
            <a:chOff x="0" y="0"/>
            <a:chExt cx="8710894" cy="3967481"/>
          </a:xfrm>
        </p:grpSpPr>
        <p:sp>
          <p:nvSpPr>
            <p:cNvPr id="259" name="THANK YOU"/>
            <p:cNvSpPr/>
            <p:nvPr/>
          </p:nvSpPr>
          <p:spPr>
            <a:xfrm>
              <a:off x="71842" y="71842"/>
              <a:ext cx="8567211" cy="3823797"/>
            </a:xfrm>
            <a:prstGeom prst="rect">
              <a:avLst/>
            </a:prstGeom>
            <a:blipFill rotWithShape="1">
              <a:blip r:embed="rId3"/>
              <a:srcRect l="0" t="0" r="0" b="0"/>
              <a:tile tx="0" ty="0" sx="100000" sy="100000" flip="none" algn="tl"/>
            </a:blipFill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 algn="ctr">
                <a:spcBef>
                  <a:spcPts val="0"/>
                </a:spcBef>
                <a:defRPr i="0" spc="0" sz="10800">
                  <a:solidFill>
                    <a:srgbClr val="FFFFFF"/>
                  </a:solidFill>
                  <a:latin typeface="American Typewriter"/>
                  <a:ea typeface="American Typewriter"/>
                  <a:cs typeface="American Typewriter"/>
                  <a:sym typeface="American Typewriter"/>
                </a:defRPr>
              </a:lvl1pPr>
            </a:lstStyle>
            <a:p>
              <a:pPr/>
              <a:r>
                <a:t>THANK YOU</a:t>
              </a:r>
            </a:p>
          </p:txBody>
        </p:sp>
        <p:pic>
          <p:nvPicPr>
            <p:cNvPr id="258" name="THANK YOU" descr="THANK YOU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-1" y="-1"/>
              <a:ext cx="8710896" cy="3967483"/>
            </a:xfrm>
            <a:prstGeom prst="rect">
              <a:avLst/>
            </a:prstGeom>
            <a:effectLst/>
          </p:spPr>
        </p:pic>
      </p:grpSp>
      <p:sp>
        <p:nvSpPr>
          <p:cNvPr id="2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solidFill>
                  <a:srgbClr val="CBCBCB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1" name="OBJEC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OBJECTIVE</a:t>
            </a:r>
          </a:p>
        </p:txBody>
      </p:sp>
      <p:sp>
        <p:nvSpPr>
          <p:cNvPr id="142" name="Online Examination will reduce hectic jobs assessing answer given by the candidates manuall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Online Examination will reduce hectic jobs assessing answer given by the candidates manually</a:t>
            </a:r>
          </a:p>
          <a:p>
            <a:pPr/>
            <a:r>
              <a:t>Begin an integrated Online Examination system it will reduce paper work #GoGreen</a:t>
            </a:r>
          </a:p>
          <a:p>
            <a:pPr/>
            <a:r>
              <a:t>To allow faculty to create their own test and answer key</a:t>
            </a:r>
          </a:p>
          <a:p>
            <a:pPr/>
            <a:r>
              <a:t>To allow Automatic grading and manual grading which can be recorded per test</a:t>
            </a:r>
          </a:p>
          <a:p>
            <a:pPr/>
            <a:r>
              <a:t>Result will be shown immediately to the participating students</a:t>
            </a:r>
          </a:p>
        </p:txBody>
      </p:sp>
      <p:sp>
        <p:nvSpPr>
          <p:cNvPr id="143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46" name="FEATUR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FEATURES</a:t>
            </a:r>
          </a:p>
        </p:txBody>
      </p:sp>
      <p:sp>
        <p:nvSpPr>
          <p:cNvPr id="147" name="Auto Gradin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Auto Grading</a:t>
            </a:r>
          </a:p>
          <a:p>
            <a:pPr/>
            <a:r>
              <a:t>Flexible</a:t>
            </a:r>
          </a:p>
          <a:p>
            <a:pPr/>
            <a:r>
              <a:t>Time saver</a:t>
            </a:r>
          </a:p>
          <a:p>
            <a:pPr/>
            <a:r>
              <a:t>Store repository of exam</a:t>
            </a:r>
          </a:p>
          <a:p>
            <a:pPr/>
            <a:r>
              <a:t>Security</a:t>
            </a:r>
          </a:p>
          <a:p>
            <a:pPr/>
            <a:r>
              <a:t>Accurate &amp; Reliable</a:t>
            </a:r>
          </a:p>
          <a:p>
            <a:pPr/>
            <a:r>
              <a:t>Develop a system which allow faculty to create, modifying store Question which can be group together to form tests</a:t>
            </a:r>
          </a:p>
        </p:txBody>
      </p:sp>
      <p:sp>
        <p:nvSpPr>
          <p:cNvPr id="148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1" name="Software Requirements specifica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Software Requirements specification</a:t>
            </a:r>
          </a:p>
        </p:txBody>
      </p:sp>
      <p:sp>
        <p:nvSpPr>
          <p:cNvPr id="152" name="Operating system :- Mac OS , Windows , linux etc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Operating system :- Mac OS , Windows , linux etc</a:t>
            </a:r>
          </a:p>
          <a:p>
            <a:pPr/>
            <a:r>
              <a:t>Front End :- Angular.js , HTML, CSS</a:t>
            </a:r>
          </a:p>
          <a:p>
            <a:pPr/>
            <a:r>
              <a:t>Back End :- MySQL, Spring Boot,JDK</a:t>
            </a:r>
          </a:p>
          <a:p>
            <a:pPr/>
            <a:r>
              <a:t>Web Browser :- Chrome, Safari etc</a:t>
            </a:r>
          </a:p>
          <a:p>
            <a:pPr/>
            <a:r>
              <a:t>Hardware:- </a:t>
            </a:r>
          </a:p>
          <a:p>
            <a:pPr lvl="2"/>
            <a:r>
              <a:t>1 Gb RAM</a:t>
            </a:r>
          </a:p>
          <a:p>
            <a:pPr lvl="2"/>
            <a:r>
              <a:t>Dual Core or above</a:t>
            </a:r>
          </a:p>
          <a:p>
            <a:pPr lvl="2"/>
            <a:r>
              <a:t>Hard Disk Space 2 Gb</a:t>
            </a:r>
          </a:p>
        </p:txBody>
      </p:sp>
      <p:sp>
        <p:nvSpPr>
          <p:cNvPr id="153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6" name="Student Asp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Student Aspect</a:t>
            </a:r>
          </a:p>
        </p:txBody>
      </p:sp>
      <p:sp>
        <p:nvSpPr>
          <p:cNvPr id="157" name="Requesting Registration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Requesting Registration</a:t>
            </a:r>
          </a:p>
          <a:p>
            <a:pPr/>
            <a:r>
              <a:t>Logging into the system</a:t>
            </a:r>
          </a:p>
          <a:p>
            <a:pPr/>
            <a:r>
              <a:t>Selecting test</a:t>
            </a:r>
          </a:p>
          <a:p>
            <a:pPr/>
            <a:r>
              <a:t>Appearing for the examination</a:t>
            </a:r>
          </a:p>
          <a:p>
            <a:pPr/>
            <a:r>
              <a:t>Getting the result</a:t>
            </a:r>
          </a:p>
        </p:txBody>
      </p:sp>
      <p:sp>
        <p:nvSpPr>
          <p:cNvPr id="158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1" name="Administration Asp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Administration Aspect</a:t>
            </a:r>
          </a:p>
        </p:txBody>
      </p:sp>
      <p:sp>
        <p:nvSpPr>
          <p:cNvPr id="162" name="Editing/Deleting/Creating the databas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Editing/Deleting/Creating the databases</a:t>
            </a:r>
          </a:p>
          <a:p>
            <a:pPr/>
            <a:r>
              <a:t>Logging into system</a:t>
            </a:r>
          </a:p>
          <a:p>
            <a:pPr/>
            <a:r>
              <a:t>Accepting registration</a:t>
            </a:r>
          </a:p>
          <a:p>
            <a:pPr/>
            <a:r>
              <a:t>Creating test</a:t>
            </a:r>
          </a:p>
          <a:p>
            <a:pPr/>
            <a:r>
              <a:t>Preparing Excel document comprising different type of question with their correct answer</a:t>
            </a:r>
          </a:p>
          <a:p>
            <a:pPr/>
            <a:r>
              <a:t>Time limit of test if any</a:t>
            </a:r>
          </a:p>
        </p:txBody>
      </p:sp>
      <p:sp>
        <p:nvSpPr>
          <p:cNvPr id="163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Line"/>
          <p:cNvSpPr/>
          <p:nvPr>
            <p:ph type="body" idx="13"/>
          </p:nvPr>
        </p:nvSpPr>
        <p:spPr>
          <a:prstGeom prst="line">
            <a:avLst/>
          </a:prstGeom>
        </p:spPr>
        <p:txBody>
          <a:bodyPr/>
          <a:lstStyle/>
          <a:p>
            <a:pPr marL="0" indent="0" defTabSz="457200">
              <a:spcBef>
                <a:spcPts val="0"/>
              </a:spcBef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66" name="Exam MOdu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spcBef>
                <a:spcPts val="2100"/>
              </a:spcBef>
              <a:defRPr sz="4836"/>
            </a:lvl1pPr>
          </a:lstStyle>
          <a:p>
            <a:pPr/>
            <a:r>
              <a:t>Exam MOdule</a:t>
            </a:r>
          </a:p>
        </p:txBody>
      </p:sp>
      <p:sp>
        <p:nvSpPr>
          <p:cNvPr id="167" name="Examination Proces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Examination Process</a:t>
            </a:r>
          </a:p>
          <a:p>
            <a:pPr lvl="2"/>
            <a:r>
              <a:t>Login the online examination system</a:t>
            </a:r>
          </a:p>
          <a:p>
            <a:pPr lvl="2"/>
            <a:r>
              <a:t>Attend test</a:t>
            </a:r>
          </a:p>
          <a:p>
            <a:pPr lvl="2"/>
            <a:r>
              <a:t>Submit</a:t>
            </a:r>
          </a:p>
          <a:p>
            <a:pPr/>
            <a:r>
              <a:t>The form of Question</a:t>
            </a:r>
          </a:p>
          <a:p>
            <a:pPr lvl="2"/>
            <a:r>
              <a:t>Multiple choice Question</a:t>
            </a:r>
          </a:p>
          <a:p>
            <a:pPr lvl="2"/>
            <a:r>
              <a:t>Fill in the Blank</a:t>
            </a:r>
          </a:p>
          <a:p>
            <a:pPr lvl="2"/>
            <a:r>
              <a:t>True or false</a:t>
            </a:r>
          </a:p>
        </p:txBody>
      </p:sp>
      <p:sp>
        <p:nvSpPr>
          <p:cNvPr id="168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Screenshot 2019-01-10 at 10.07.59 PM.png" descr="Screenshot 2019-01-10 at 10.07.59 PM.png"/>
          <p:cNvPicPr>
            <a:picLocks noChangeAspect="1"/>
          </p:cNvPicPr>
          <p:nvPr/>
        </p:nvPicPr>
        <p:blipFill>
          <a:blip r:embed="rId2">
            <a:extLst/>
          </a:blip>
          <a:srcRect l="4118" t="7901" r="49609" b="0"/>
          <a:stretch>
            <a:fillRect/>
          </a:stretch>
        </p:blipFill>
        <p:spPr>
          <a:xfrm>
            <a:off x="2937668" y="442317"/>
            <a:ext cx="7129450" cy="8868940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lide Number"/>
          <p:cNvSpPr txBox="1"/>
          <p:nvPr>
            <p:ph type="sldNum" sz="quarter" idx="4294967295"/>
          </p:nvPr>
        </p:nvSpPr>
        <p:spPr>
          <a:xfrm>
            <a:off x="12178579" y="9194800"/>
            <a:ext cx="211833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5C5C5C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9">
  <a:themeElements>
    <a:clrScheme name="New_Template9">
      <a:dk1>
        <a:srgbClr val="000000"/>
      </a:dk1>
      <a:lt1>
        <a:srgbClr val="FFFFFF"/>
      </a:lt1>
      <a:dk2>
        <a:srgbClr val="5C5C5C"/>
      </a:dk2>
      <a:lt2>
        <a:srgbClr val="CBCBCB"/>
      </a:lt2>
      <a:accent1>
        <a:srgbClr val="80989C"/>
      </a:accent1>
      <a:accent2>
        <a:srgbClr val="A8AB65"/>
      </a:accent2>
      <a:accent3>
        <a:srgbClr val="CBAC69"/>
      </a:accent3>
      <a:accent4>
        <a:srgbClr val="CF7330"/>
      </a:accent4>
      <a:accent5>
        <a:srgbClr val="B44C34"/>
      </a:accent5>
      <a:accent6>
        <a:srgbClr val="8C869B"/>
      </a:accent6>
      <a:hlink>
        <a:srgbClr val="0000FF"/>
      </a:hlink>
      <a:folHlink>
        <a:srgbClr val="FF00FF"/>
      </a:folHlink>
    </a:clrScheme>
    <a:fontScheme name="New_Template9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9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>
            <a:hueOff val="-522454"/>
            <a:satOff val="1153"/>
            <a:lumOff val="13444"/>
          </a:schemeClr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DIN Alternate"/>
            <a:ea typeface="DIN Alternate"/>
            <a:cs typeface="DIN Alternate"/>
            <a:sym typeface="DIN Alternat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747676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1400"/>
          </a:spcBef>
          <a:spcAft>
            <a:spcPts val="0"/>
          </a:spcAft>
          <a:buClrTx/>
          <a:buSzTx/>
          <a:buFontTx/>
          <a:buNone/>
          <a:tabLst/>
          <a:defRPr b="0" baseline="0" cap="none" i="1" spc="28" strike="noStrike" sz="2800" u="none" kumimoji="0" normalizeH="0">
            <a:ln>
              <a:noFill/>
            </a:ln>
            <a:solidFill>
              <a:srgbClr val="5C5C5C"/>
            </a:solidFill>
            <a:effectLst/>
            <a:uFillTx/>
            <a:latin typeface="Iowan Old Style"/>
            <a:ea typeface="Iowan Old Style"/>
            <a:cs typeface="Iowan Old Style"/>
            <a:sym typeface="Iowan Old Styl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